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Roboto"/>
      <p:regular r:id="rId12"/>
      <p:bold r:id="rId13"/>
      <p:italic r:id="rId14"/>
      <p:boldItalic r:id="rId15"/>
    </p:embeddedFont>
    <p:embeddedFont>
      <p:font typeface="Playfair Display"/>
      <p:regular r:id="rId16"/>
      <p:bold r:id="rId17"/>
      <p:italic r:id="rId18"/>
      <p:boldItalic r:id="rId19"/>
    </p:embeddedFont>
    <p:embeddedFont>
      <p:font typeface="Nunito"/>
      <p:regular r:id="rId20"/>
      <p:bold r:id="rId21"/>
      <p:italic r:id="rId22"/>
      <p:boldItalic r:id="rId23"/>
    </p:embeddedFont>
    <p:embeddedFont>
      <p:font typeface="Montserrat"/>
      <p:regular r:id="rId24"/>
      <p:bold r:id="rId25"/>
      <p:italic r:id="rId26"/>
      <p:boldItalic r:id="rId27"/>
    </p:embeddedFont>
    <p:embeddedFont>
      <p:font typeface="Oswald"/>
      <p:regular r:id="rId28"/>
      <p:bold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30" roundtripDataSignature="AMtx7mhAX8VtsmJ6dXR9pPtqj8LuPp0d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Nunito-regular.fntdata"/><Relationship Id="rId22" Type="http://schemas.openxmlformats.org/officeDocument/2006/relationships/font" Target="fonts/Nunito-italic.fntdata"/><Relationship Id="rId21" Type="http://schemas.openxmlformats.org/officeDocument/2006/relationships/font" Target="fonts/Nunito-bold.fntdata"/><Relationship Id="rId24" Type="http://schemas.openxmlformats.org/officeDocument/2006/relationships/font" Target="fonts/Montserrat-regular.fntdata"/><Relationship Id="rId23" Type="http://schemas.openxmlformats.org/officeDocument/2006/relationships/font" Target="fonts/Nunito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-italic.fntdata"/><Relationship Id="rId25" Type="http://schemas.openxmlformats.org/officeDocument/2006/relationships/font" Target="fonts/Montserrat-bold.fntdata"/><Relationship Id="rId28" Type="http://schemas.openxmlformats.org/officeDocument/2006/relationships/font" Target="fonts/Oswald-regular.fntdata"/><Relationship Id="rId27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swal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oboto-bold.fntdata"/><Relationship Id="rId12" Type="http://schemas.openxmlformats.org/officeDocument/2006/relationships/font" Target="fonts/Roboto-regular.fntdata"/><Relationship Id="rId15" Type="http://schemas.openxmlformats.org/officeDocument/2006/relationships/font" Target="fonts/Roboto-boldItalic.fntdata"/><Relationship Id="rId14" Type="http://schemas.openxmlformats.org/officeDocument/2006/relationships/font" Target="fonts/Roboto-italic.fntdata"/><Relationship Id="rId17" Type="http://schemas.openxmlformats.org/officeDocument/2006/relationships/font" Target="fonts/PlayfairDisplay-bold.fntdata"/><Relationship Id="rId16" Type="http://schemas.openxmlformats.org/officeDocument/2006/relationships/font" Target="fonts/PlayfairDisplay-regular.fntdata"/><Relationship Id="rId19" Type="http://schemas.openxmlformats.org/officeDocument/2006/relationships/font" Target="fonts/PlayfairDisplay-boldItalic.fntdata"/><Relationship Id="rId18" Type="http://schemas.openxmlformats.org/officeDocument/2006/relationships/font" Target="fonts/PlayfairDisplay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" name="Google Shape;7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" name="Google Shape;7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/>
          <p:nvPr/>
        </p:nvSpPr>
        <p:spPr>
          <a:xfrm>
            <a:off x="4286250" y="0"/>
            <a:ext cx="72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8"/>
          <p:cNvSpPr/>
          <p:nvPr/>
        </p:nvSpPr>
        <p:spPr>
          <a:xfrm>
            <a:off x="4358475" y="0"/>
            <a:ext cx="38532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8"/>
          <p:cNvSpPr txBox="1"/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00"/>
              <a:buFont typeface="Playfair Display"/>
              <a:buNone/>
              <a:defRPr b="1" sz="6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3" name="Google Shape;13;p8"/>
          <p:cNvSpPr txBox="1"/>
          <p:nvPr>
            <p:ph idx="1" type="subTitle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None/>
              <a:defRPr b="1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" name="Google Shape;14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7" name="Google Shape;17;p9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8" name="Google Shape;18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4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0"/>
          <p:cNvSpPr/>
          <p:nvPr/>
        </p:nvSpPr>
        <p:spPr>
          <a:xfrm rot="5400000">
            <a:off x="4550700" y="-498600"/>
            <a:ext cx="42600" cy="8455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10"/>
          <p:cNvSpPr txBox="1"/>
          <p:nvPr>
            <p:ph type="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Playfair Display"/>
              <a:buNone/>
              <a:defRPr b="1" sz="48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22" name="Google Shape;22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" type="body"/>
          </p:nvPr>
        </p:nvSpPr>
        <p:spPr>
          <a:xfrm>
            <a:off x="311700" y="1234050"/>
            <a:ext cx="39999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11"/>
          <p:cNvSpPr txBox="1"/>
          <p:nvPr>
            <p:ph idx="2" type="body"/>
          </p:nvPr>
        </p:nvSpPr>
        <p:spPr>
          <a:xfrm>
            <a:off x="4832400" y="1234050"/>
            <a:ext cx="39999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1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4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layfair Display"/>
              <a:buNone/>
              <a:defRPr sz="54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37" name="Google Shape;37;p1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5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" name="Google Shape;40;p15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15"/>
          <p:cNvSpPr txBox="1"/>
          <p:nvPr>
            <p:ph type="title"/>
          </p:nvPr>
        </p:nvSpPr>
        <p:spPr>
          <a:xfrm>
            <a:off x="265500" y="1081675"/>
            <a:ext cx="4045200" cy="178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15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15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lt1"/>
                </a:highlight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lt1"/>
                </a:highlight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lt1"/>
                </a:highlight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4" name="Google Shape;44;p1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highlight>
                  <a:schemeClr val="dk1"/>
                </a:highlight>
              </a:defRPr>
            </a:lvl1pPr>
          </a:lstStyle>
          <a:p/>
        </p:txBody>
      </p:sp>
      <p:sp>
        <p:nvSpPr>
          <p:cNvPr id="47" name="Google Shape;47;p1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7"/>
          <p:cNvSpPr txBox="1"/>
          <p:nvPr>
            <p:ph hasCustomPrompt="1" type="title"/>
          </p:nvPr>
        </p:nvSpPr>
        <p:spPr>
          <a:xfrm>
            <a:off x="311700" y="999925"/>
            <a:ext cx="8520600" cy="214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Font typeface="Montserrat"/>
              <a:buNone/>
              <a:defRPr sz="14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7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highlight>
                  <a:schemeClr val="dk1"/>
                </a:highlight>
              </a:defRPr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highlight>
                  <a:schemeClr val="dk1"/>
                </a:highlight>
              </a:defRPr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>
                <a:highlight>
                  <a:schemeClr val="dk1"/>
                </a:highlight>
              </a:defRPr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51" name="Google Shape;51;p1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op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b="0" i="0" sz="3000" u="none" cap="none" strike="noStrike">
                <a:solidFill>
                  <a:schemeClr val="dk2"/>
                </a:solidFill>
                <a:highlight>
                  <a:schemeClr val="dk1"/>
                </a:highlight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7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layfair Display"/>
              <a:buChar char="●"/>
              <a:defRPr b="0" i="0" sz="18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 b="0" i="0" sz="14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 b="0" i="0" sz="14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 b="0" i="0" sz="14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 b="0" i="0" sz="14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 b="0" i="0" sz="14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●"/>
              <a:defRPr b="0" i="0" sz="14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○"/>
              <a:defRPr b="0" i="0" sz="14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layfair Display"/>
              <a:buChar char="■"/>
              <a:defRPr b="0" i="0" sz="14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8" name="Google Shape;8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"/>
          <p:cNvSpPr txBox="1"/>
          <p:nvPr>
            <p:ph type="ctrTitle"/>
          </p:nvPr>
        </p:nvSpPr>
        <p:spPr>
          <a:xfrm>
            <a:off x="344250" y="1403850"/>
            <a:ext cx="8455500" cy="2146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Week 3 (Bilingual Seals)</a:t>
            </a:r>
            <a:endParaRPr/>
          </a:p>
        </p:txBody>
      </p:sp>
      <p:sp>
        <p:nvSpPr>
          <p:cNvPr id="59" name="Google Shape;59;p1"/>
          <p:cNvSpPr txBox="1"/>
          <p:nvPr>
            <p:ph idx="1" type="subTitle"/>
          </p:nvPr>
        </p:nvSpPr>
        <p:spPr>
          <a:xfrm>
            <a:off x="344250" y="3550650"/>
            <a:ext cx="4910100" cy="577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60000"/>
              <a:buNone/>
            </a:pPr>
            <a:r>
              <a:rPr lang="en"/>
              <a:t>Possibilities After HS/ Igniting Bilingual Learning</a:t>
            </a:r>
            <a:endParaRPr/>
          </a:p>
        </p:txBody>
      </p:sp>
      <p:sp>
        <p:nvSpPr>
          <p:cNvPr id="60" name="Google Shape;60;p1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highlight>
                  <a:srgbClr val="FFFFFF"/>
                </a:highlight>
                <a:latin typeface="Nunito"/>
                <a:ea typeface="Nunito"/>
                <a:cs typeface="Nunito"/>
                <a:sym typeface="Nunito"/>
              </a:rPr>
              <a:t>© ELL Advocates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Second Languages Ignition</a:t>
            </a:r>
            <a:endParaRPr/>
          </a:p>
        </p:txBody>
      </p:sp>
      <p:sp>
        <p:nvSpPr>
          <p:cNvPr id="66" name="Google Shape;66;p2"/>
          <p:cNvSpPr txBox="1"/>
          <p:nvPr>
            <p:ph idx="1" type="body"/>
          </p:nvPr>
        </p:nvSpPr>
        <p:spPr>
          <a:xfrm>
            <a:off x="311700" y="1234075"/>
            <a:ext cx="8520600" cy="33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67" name="Google Shape;6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38297" y="1143025"/>
            <a:ext cx="5589027" cy="3909426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2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highlight>
                  <a:srgbClr val="FFFFFF"/>
                </a:highlight>
                <a:latin typeface="Nunito"/>
                <a:ea typeface="Nunito"/>
                <a:cs typeface="Nunito"/>
                <a:sym typeface="Nunito"/>
              </a:rPr>
              <a:t>© ELL Advocates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"/>
          <p:cNvSpPr txBox="1"/>
          <p:nvPr>
            <p:ph type="ctrTitle"/>
          </p:nvPr>
        </p:nvSpPr>
        <p:spPr>
          <a:xfrm>
            <a:off x="234100" y="361975"/>
            <a:ext cx="8455500" cy="1583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5320"/>
              <a:t>Retaining Your Knowledege</a:t>
            </a:r>
            <a:endParaRPr sz="5320"/>
          </a:p>
        </p:txBody>
      </p:sp>
      <p:sp>
        <p:nvSpPr>
          <p:cNvPr id="74" name="Google Shape;74;p3"/>
          <p:cNvSpPr txBox="1"/>
          <p:nvPr>
            <p:ph idx="1" type="subTitle"/>
          </p:nvPr>
        </p:nvSpPr>
        <p:spPr>
          <a:xfrm>
            <a:off x="1416450" y="2181400"/>
            <a:ext cx="5610600" cy="2556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 lnSpcReduction="10000"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200"/>
              <a:buFont typeface="Roboto"/>
              <a:buAutoNum type="arabicPeriod"/>
            </a:pPr>
            <a:r>
              <a:rPr b="0" lang="en" sz="1200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Make some language friends. ...</a:t>
            </a:r>
            <a:endParaRPr b="0" sz="1200"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200"/>
              <a:buFont typeface="Roboto"/>
              <a:buAutoNum type="arabicPeriod"/>
            </a:pPr>
            <a:r>
              <a:rPr b="0" lang="en" sz="1200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Listen to music and sing along. ...</a:t>
            </a:r>
            <a:endParaRPr b="0" sz="1200"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200"/>
              <a:buFont typeface="Roboto"/>
              <a:buAutoNum type="arabicPeriod"/>
            </a:pPr>
            <a:r>
              <a:rPr b="0" lang="en" sz="1200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Take a conversation class. ...</a:t>
            </a:r>
            <a:endParaRPr b="0" sz="1200"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200"/>
              <a:buFont typeface="Roboto"/>
              <a:buAutoNum type="arabicPeriod"/>
            </a:pPr>
            <a:r>
              <a:rPr b="0" lang="en" sz="1200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Read the news. ...</a:t>
            </a:r>
            <a:endParaRPr b="0" sz="1200"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200"/>
              <a:buFont typeface="Roboto"/>
              <a:buAutoNum type="arabicPeriod"/>
            </a:pPr>
            <a:r>
              <a:rPr b="0" lang="en" sz="1200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Follow creators on social media. ...</a:t>
            </a:r>
            <a:endParaRPr b="0" sz="1200"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200"/>
              <a:buFont typeface="Roboto"/>
              <a:buAutoNum type="arabicPeriod"/>
            </a:pPr>
            <a:r>
              <a:rPr b="0" lang="en" sz="1200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Take a course. ...</a:t>
            </a:r>
            <a:endParaRPr b="0" sz="1200"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02124"/>
              </a:buClr>
              <a:buSzPts val="1200"/>
              <a:buFont typeface="Roboto"/>
              <a:buAutoNum type="arabicPeriod"/>
            </a:pPr>
            <a:r>
              <a:rPr b="0" lang="en" sz="1200">
                <a:solidFill>
                  <a:srgbClr val="20212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Watch TV.</a:t>
            </a:r>
            <a:endParaRPr b="0" sz="1200">
              <a:solidFill>
                <a:srgbClr val="202124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400"/>
              <a:buNone/>
            </a:pPr>
            <a:r>
              <a:rPr lang="en"/>
              <a:t>Here are a few ways to retain the information you guys already have!</a:t>
            </a:r>
            <a:endParaRPr/>
          </a:p>
        </p:txBody>
      </p:sp>
      <p:sp>
        <p:nvSpPr>
          <p:cNvPr id="75" name="Google Shape;75;p3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highlight>
                  <a:srgbClr val="FFFFFF"/>
                </a:highlight>
                <a:latin typeface="Nunito"/>
                <a:ea typeface="Nunito"/>
                <a:cs typeface="Nunito"/>
                <a:sym typeface="Nunito"/>
              </a:rPr>
              <a:t>© ELL Advocates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"/>
          <p:cNvSpPr txBox="1"/>
          <p:nvPr/>
        </p:nvSpPr>
        <p:spPr>
          <a:xfrm>
            <a:off x="248100" y="496075"/>
            <a:ext cx="8647800" cy="923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" sz="1600" u="none" cap="none" strike="noStrike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When you all enter college you will be given options to take language classes for credits.  Bilingual Seals class will prepare you ahead of time to take a proficiency exam.  This exam will enable you to get credits for passing that exam ! (21 to be exact!)</a:t>
            </a:r>
            <a:endParaRPr b="1" i="0" sz="1600" u="none" cap="none" strike="noStrike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1" name="Google Shape;81;p4"/>
          <p:cNvSpPr txBox="1"/>
          <p:nvPr/>
        </p:nvSpPr>
        <p:spPr>
          <a:xfrm>
            <a:off x="4572000" y="1941950"/>
            <a:ext cx="44649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chemeClr val="lt1"/>
                </a:solidFill>
                <a:highlight>
                  <a:schemeClr val="dk2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You may ask what’s the big deal?</a:t>
            </a:r>
            <a:endParaRPr b="0" i="0" sz="2000" u="none" cap="none" strike="noStrike">
              <a:solidFill>
                <a:schemeClr val="lt1"/>
              </a:solidFill>
              <a:highlight>
                <a:schemeClr val="dk2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chemeClr val="lt1"/>
                </a:solidFill>
                <a:highlight>
                  <a:schemeClr val="dk2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Well you get 21 free credits which normally cost a lot in college. </a:t>
            </a:r>
            <a:endParaRPr b="0" i="0" sz="2000" u="none" cap="none" strike="noStrike">
              <a:solidFill>
                <a:schemeClr val="lt1"/>
              </a:solidFill>
              <a:highlight>
                <a:schemeClr val="dk2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chemeClr val="lt1"/>
                </a:solidFill>
                <a:highlight>
                  <a:schemeClr val="dk2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You also get a kick start into college ! </a:t>
            </a:r>
            <a:endParaRPr b="0" i="0" sz="2000" u="none" cap="none" strike="noStrike">
              <a:solidFill>
                <a:schemeClr val="lt1"/>
              </a:solidFill>
              <a:highlight>
                <a:schemeClr val="dk2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chemeClr val="lt1"/>
                </a:solidFill>
                <a:highlight>
                  <a:schemeClr val="dk2"/>
                </a:highlight>
                <a:latin typeface="Playfair Display"/>
                <a:ea typeface="Playfair Display"/>
                <a:cs typeface="Playfair Display"/>
                <a:sym typeface="Playfair Display"/>
              </a:rPr>
              <a:t>Doesn’t it feel like a great day to be bilingual.</a:t>
            </a:r>
            <a:endParaRPr b="0" i="0" sz="2000" u="none" cap="none" strike="noStrike">
              <a:solidFill>
                <a:schemeClr val="lt1"/>
              </a:solidFill>
              <a:highlight>
                <a:schemeClr val="dk2"/>
              </a:highlight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82" name="Google Shape;8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571875"/>
            <a:ext cx="4267199" cy="3319975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4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highlight>
                  <a:srgbClr val="FFFFFF"/>
                </a:highlight>
                <a:latin typeface="Nunito"/>
                <a:ea typeface="Nunito"/>
                <a:cs typeface="Nunito"/>
                <a:sym typeface="Nunito"/>
              </a:rPr>
              <a:t>© ELL Advocates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4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"/>
          <p:cNvSpPr txBox="1"/>
          <p:nvPr>
            <p:ph type="ctrTitle"/>
          </p:nvPr>
        </p:nvSpPr>
        <p:spPr>
          <a:xfrm>
            <a:off x="262000" y="526275"/>
            <a:ext cx="8421600" cy="220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/>
              <a:t>This week we will be learning about igniting our language skills. For our college studies what different type of options college give us.</a:t>
            </a:r>
            <a:endParaRPr sz="3620"/>
          </a:p>
        </p:txBody>
      </p:sp>
      <p:sp>
        <p:nvSpPr>
          <p:cNvPr id="89" name="Google Shape;89;p5"/>
          <p:cNvSpPr txBox="1"/>
          <p:nvPr>
            <p:ph idx="1" type="subTitle"/>
          </p:nvPr>
        </p:nvSpPr>
        <p:spPr>
          <a:xfrm>
            <a:off x="797100" y="3188825"/>
            <a:ext cx="7549800" cy="1005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en"/>
              <a:t>2 years , 4 years and 8 years are not your only options!  Get ready to explore what college has in store for you.  Click through the assignments and learn more !</a:t>
            </a:r>
            <a:endParaRPr/>
          </a:p>
        </p:txBody>
      </p:sp>
      <p:sp>
        <p:nvSpPr>
          <p:cNvPr id="90" name="Google Shape;90;p5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highlight>
                  <a:srgbClr val="FFFFFF"/>
                </a:highlight>
                <a:latin typeface="Nunito"/>
                <a:ea typeface="Nunito"/>
                <a:cs typeface="Nunito"/>
                <a:sym typeface="Nunito"/>
              </a:rPr>
              <a:t>© ELL Advocates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"/>
          <p:cNvSpPr txBox="1"/>
          <p:nvPr>
            <p:ph type="ctrTitle"/>
          </p:nvPr>
        </p:nvSpPr>
        <p:spPr>
          <a:xfrm>
            <a:off x="344250" y="499300"/>
            <a:ext cx="8455500" cy="2146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00"/>
              <a:buNone/>
            </a:pPr>
            <a:r>
              <a:rPr lang="en"/>
              <a:t>Good Luck !</a:t>
            </a:r>
            <a:endParaRPr/>
          </a:p>
        </p:txBody>
      </p:sp>
      <p:pic>
        <p:nvPicPr>
          <p:cNvPr id="96" name="Google Shape;9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85075" y="2749175"/>
            <a:ext cx="3118364" cy="21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6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highlight>
                  <a:srgbClr val="FFFFFF"/>
                </a:highlight>
                <a:latin typeface="Nunito"/>
                <a:ea typeface="Nunito"/>
                <a:cs typeface="Nunito"/>
                <a:sym typeface="Nunito"/>
              </a:rPr>
              <a:t>© ELL Advocates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op">
  <a:themeElements>
    <a:clrScheme name="Pop">
      <a:dk1>
        <a:srgbClr val="F8E71C"/>
      </a:dk1>
      <a:lt1>
        <a:srgbClr val="FFFFFF"/>
      </a:lt1>
      <a:dk2>
        <a:srgbClr val="000000"/>
      </a:dk2>
      <a:lt2>
        <a:srgbClr val="D9D9D9"/>
      </a:lt2>
      <a:accent1>
        <a:srgbClr val="666666"/>
      </a:accent1>
      <a:accent2>
        <a:srgbClr val="483165"/>
      </a:accent2>
      <a:accent3>
        <a:srgbClr val="EB1E95"/>
      </a:accent3>
      <a:accent4>
        <a:srgbClr val="01AFD1"/>
      </a:accent4>
      <a:accent5>
        <a:srgbClr val="0F9D58"/>
      </a:accent5>
      <a:accent6>
        <a:srgbClr val="9C27B0"/>
      </a:accent6>
      <a:hlink>
        <a:srgbClr val="0F9D58"/>
      </a:hlink>
      <a:folHlink>
        <a:srgbClr val="0F9D5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